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67" r:id="rId3"/>
  </p:sldMasterIdLst>
  <p:notesMasterIdLst>
    <p:notesMasterId r:id="rId15"/>
  </p:notesMasterIdLst>
  <p:sldIdLst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6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Gibbs" userId="ff47a55c-28a4-4bc4-90fa-a7c4b57a0e4a" providerId="ADAL" clId="{7A80A6FE-11CB-4858-9BD3-74BF5ADFA041}"/>
    <pc:docChg chg="modSld">
      <pc:chgData name="Angela Gibbs" userId="ff47a55c-28a4-4bc4-90fa-a7c4b57a0e4a" providerId="ADAL" clId="{7A80A6FE-11CB-4858-9BD3-74BF5ADFA041}" dt="2022-10-26T19:31:55.748" v="7" actId="20577"/>
      <pc:docMkLst>
        <pc:docMk/>
      </pc:docMkLst>
      <pc:sldChg chg="modSp mod">
        <pc:chgData name="Angela Gibbs" userId="ff47a55c-28a4-4bc4-90fa-a7c4b57a0e4a" providerId="ADAL" clId="{7A80A6FE-11CB-4858-9BD3-74BF5ADFA041}" dt="2022-10-26T19:31:55.748" v="7" actId="20577"/>
        <pc:sldMkLst>
          <pc:docMk/>
          <pc:sldMk cId="990971443" sldId="276"/>
        </pc:sldMkLst>
        <pc:spChg chg="mod">
          <ac:chgData name="Angela Gibbs" userId="ff47a55c-28a4-4bc4-90fa-a7c4b57a0e4a" providerId="ADAL" clId="{7A80A6FE-11CB-4858-9BD3-74BF5ADFA041}" dt="2022-10-26T19:31:55.748" v="7" actId="20577"/>
          <ac:spMkLst>
            <pc:docMk/>
            <pc:sldMk cId="990971443" sldId="276"/>
            <ac:spMk id="8" creationId="{A3CDE920-D620-46B9-8947-A3CA81863315}"/>
          </ac:spMkLst>
        </pc:spChg>
      </pc:sldChg>
    </pc:docChg>
  </pc:docChgLst>
  <pc:docChgLst>
    <pc:chgData name="Angela Gibbs" userId="ff47a55c-28a4-4bc4-90fa-a7c4b57a0e4a" providerId="ADAL" clId="{D647596F-094C-4060-9055-B26ADE9DF1C5}"/>
    <pc:docChg chg="modSld">
      <pc:chgData name="Angela Gibbs" userId="ff47a55c-28a4-4bc4-90fa-a7c4b57a0e4a" providerId="ADAL" clId="{D647596F-094C-4060-9055-B26ADE9DF1C5}" dt="2022-10-26T18:00:22.021" v="8" actId="1076"/>
      <pc:docMkLst>
        <pc:docMk/>
      </pc:docMkLst>
      <pc:sldChg chg="modSp mod">
        <pc:chgData name="Angela Gibbs" userId="ff47a55c-28a4-4bc4-90fa-a7c4b57a0e4a" providerId="ADAL" clId="{D647596F-094C-4060-9055-B26ADE9DF1C5}" dt="2022-10-26T18:00:22.021" v="8" actId="1076"/>
        <pc:sldMkLst>
          <pc:docMk/>
          <pc:sldMk cId="609134774" sldId="275"/>
        </pc:sldMkLst>
        <pc:spChg chg="mod">
          <ac:chgData name="Angela Gibbs" userId="ff47a55c-28a4-4bc4-90fa-a7c4b57a0e4a" providerId="ADAL" clId="{D647596F-094C-4060-9055-B26ADE9DF1C5}" dt="2022-10-26T18:00:22.021" v="8" actId="1076"/>
          <ac:spMkLst>
            <pc:docMk/>
            <pc:sldMk cId="609134774" sldId="275"/>
            <ac:spMk id="38" creationId="{8BC764FE-4F92-5676-1DCF-E8CD64E91867}"/>
          </ac:spMkLst>
        </pc:spChg>
      </pc:sldChg>
      <pc:sldChg chg="modSp mod">
        <pc:chgData name="Angela Gibbs" userId="ff47a55c-28a4-4bc4-90fa-a7c4b57a0e4a" providerId="ADAL" clId="{D647596F-094C-4060-9055-B26ADE9DF1C5}" dt="2022-10-26T17:58:58.054" v="7" actId="20577"/>
        <pc:sldMkLst>
          <pc:docMk/>
          <pc:sldMk cId="990971443" sldId="276"/>
        </pc:sldMkLst>
        <pc:spChg chg="mod">
          <ac:chgData name="Angela Gibbs" userId="ff47a55c-28a4-4bc4-90fa-a7c4b57a0e4a" providerId="ADAL" clId="{D647596F-094C-4060-9055-B26ADE9DF1C5}" dt="2022-10-26T17:58:58.054" v="7" actId="20577"/>
          <ac:spMkLst>
            <pc:docMk/>
            <pc:sldMk cId="990971443" sldId="276"/>
            <ac:spMk id="8" creationId="{A3CDE920-D620-46B9-8947-A3CA818633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BF8C-9BAD-4D37-A3A6-7400F1FCB7E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28E7-F62A-4342-BF70-C7A1D8A1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3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DOES United Way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9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DOES United Way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DOES United Way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0DB4A-1520-4066-B9C0-9B51BA8312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3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B3DD-49F2-4632-85E8-51A7096705C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B99A-4D1C-477F-AA79-E570C2872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9EBF4A-33FC-4D80-94B0-2CE208367749}"/>
              </a:ext>
            </a:extLst>
          </p:cNvPr>
          <p:cNvSpPr/>
          <p:nvPr userDrawn="1"/>
        </p:nvSpPr>
        <p:spPr>
          <a:xfrm>
            <a:off x="-25400" y="-139700"/>
            <a:ext cx="1221740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E9C451-DF97-41DF-9164-9FB630100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39699" y="509090"/>
            <a:ext cx="12915900" cy="3901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B1A46E-128C-42CE-B931-513BB350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756" y="6083301"/>
            <a:ext cx="1358144" cy="667475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FF08DB-BD1C-42C1-B14F-53F57BD63139}"/>
              </a:ext>
            </a:extLst>
          </p:cNvPr>
          <p:cNvSpPr txBox="1">
            <a:spLocks/>
          </p:cNvSpPr>
          <p:nvPr userDrawn="1"/>
        </p:nvSpPr>
        <p:spPr>
          <a:xfrm>
            <a:off x="8821597" y="6290504"/>
            <a:ext cx="1878683" cy="28692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17B5D6A-3FDB-49C7-A641-DB30D320A973}"/>
              </a:ext>
            </a:extLst>
          </p:cNvPr>
          <p:cNvSpPr txBox="1">
            <a:spLocks/>
          </p:cNvSpPr>
          <p:nvPr userDrawn="1"/>
        </p:nvSpPr>
        <p:spPr>
          <a:xfrm>
            <a:off x="8826598" y="6511561"/>
            <a:ext cx="1872332" cy="24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5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42DC-2E5A-A64D-A23B-3E8E12C134D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C00-D1B7-D84E-A306-388FD26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4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42DC-2E5A-A64D-A23B-3E8E12C134D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5C00-D1B7-D84E-A306-388FD26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4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B3DD-49F2-4632-85E8-51A7096705C9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9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42DC-2E5A-A64D-A23B-3E8E12C134D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5C00-D1B7-D84E-A306-388FD26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42DC-2E5A-A64D-A23B-3E8E12C134D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5C00-D1B7-D84E-A306-388FD26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honda@uwbb.org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9FCDE1-3271-4AB5-93A0-BB154E60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3" y="306277"/>
            <a:ext cx="11441721" cy="287382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United Way of the Big Bend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2023-2025 Grant Funding Process Informational Sessions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October 26 &amp; 27, 2022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November 2,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0672A-DDCA-435D-89EE-0A09436E5968}"/>
              </a:ext>
            </a:extLst>
          </p:cNvPr>
          <p:cNvSpPr txBox="1"/>
          <p:nvPr/>
        </p:nvSpPr>
        <p:spPr>
          <a:xfrm>
            <a:off x="0" y="5422232"/>
            <a:ext cx="3702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r>
              <a:rPr lang="en-US" sz="3200" dirty="0"/>
              <a:t>Berneice Cox, President &amp; CEO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29606-83A8-3A13-9324-91E2B846D8F6}"/>
              </a:ext>
            </a:extLst>
          </p:cNvPr>
          <p:cNvSpPr txBox="1"/>
          <p:nvPr/>
        </p:nvSpPr>
        <p:spPr>
          <a:xfrm>
            <a:off x="4138646" y="5914673"/>
            <a:ext cx="43508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Rhonda Cooper, </a:t>
            </a:r>
          </a:p>
          <a:p>
            <a:r>
              <a:rPr lang="en-US" sz="3200" dirty="0"/>
              <a:t>VP of Community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E4A09-67F9-DE4F-2B84-BE8C45A0CB15}"/>
              </a:ext>
            </a:extLst>
          </p:cNvPr>
          <p:cNvSpPr txBox="1"/>
          <p:nvPr/>
        </p:nvSpPr>
        <p:spPr>
          <a:xfrm>
            <a:off x="3201938" y="6130117"/>
            <a:ext cx="51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67075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D1E0E2F-D5F5-4B0A-AC9E-610DBB78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82" y="89207"/>
            <a:ext cx="6523752" cy="164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733" b="1" i="0" u="none" strike="noStrike" cap="all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UNITED WAY OF THE BIG BEND 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733" b="1" i="0" u="none" strike="noStrike" cap="all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Notice OF intent to apply</a:t>
            </a:r>
            <a:endParaRPr kumimoji="0" lang="en-US" altLang="en-US" sz="1333" b="0" i="0" u="none" strike="noStrike" cap="all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3CDE920-D620-46B9-8947-A3CA81863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056" y="2177343"/>
            <a:ext cx="9239208" cy="25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6785" lvl="1" indent="-45720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 NOI letters must be submitted via UWBB’s online platform </a:t>
            </a:r>
            <a:r>
              <a:rPr lang="en-US" altLang="en-US" sz="2800" b="1" dirty="0" err="1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eCImpact</a:t>
            </a:r>
            <a:r>
              <a:rPr lang="en-US" alt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on or before December 16, 2022</a:t>
            </a:r>
          </a:p>
          <a:p>
            <a:pPr lvl="1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3333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066785" lvl="1" indent="-457200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Portal link &amp; FAQ available on </a:t>
            </a:r>
            <a:r>
              <a:rPr lang="en-US" altLang="en-US" sz="2800" b="1" u="sng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November 4, 2022 </a:t>
            </a:r>
            <a:r>
              <a:rPr lang="en-US" alt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 uwbb.org/</a:t>
            </a:r>
            <a:r>
              <a:rPr lang="en-US" altLang="en-US" sz="2800" b="1" dirty="0" err="1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communityimpact</a:t>
            </a:r>
            <a:endParaRPr lang="en-US" altLang="en-US" sz="2800" b="1" dirty="0">
              <a:solidFill>
                <a:srgbClr val="3333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29C53E4-BEB5-44E8-BE65-83E6E7861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264" y="5293280"/>
            <a:ext cx="142240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6" name="Picture 35" descr="Timeline&#10;&#10;Description automatically generated">
            <a:extLst>
              <a:ext uri="{FF2B5EF4-FFF2-40B4-BE49-F238E27FC236}">
                <a16:creationId xmlns:a16="http://schemas.microsoft.com/office/drawing/2014/main" id="{FAF32CB1-7AC3-AB87-FE84-34F1AC986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C764FE-4F92-5676-1DCF-E8CD64E91867}"/>
              </a:ext>
            </a:extLst>
          </p:cNvPr>
          <p:cNvSpPr txBox="1"/>
          <p:nvPr/>
        </p:nvSpPr>
        <p:spPr>
          <a:xfrm>
            <a:off x="4085385" y="1664042"/>
            <a:ext cx="4021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/>
              <a:t>UWBB CONTACT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780AED-B2B7-48B4-BC67-A928FF7DD14D}"/>
              </a:ext>
            </a:extLst>
          </p:cNvPr>
          <p:cNvSpPr txBox="1"/>
          <p:nvPr/>
        </p:nvSpPr>
        <p:spPr>
          <a:xfrm>
            <a:off x="1293063" y="76122"/>
            <a:ext cx="7265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UNITED WAY OF THE BIG BEND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1E659-FF46-C4AE-BD2F-5F7C9BE19FDB}"/>
              </a:ext>
            </a:extLst>
          </p:cNvPr>
          <p:cNvSpPr txBox="1"/>
          <p:nvPr/>
        </p:nvSpPr>
        <p:spPr>
          <a:xfrm>
            <a:off x="681925" y="3121332"/>
            <a:ext cx="11158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questions about the FAQ, notice of intent to apply, required documents, or other general questions about this funding cycle, please contact Rhonda Cooper, </a:t>
            </a:r>
          </a:p>
          <a:p>
            <a:r>
              <a:rPr lang="en-US" sz="2400" dirty="0"/>
              <a:t>VP of Community Impact, at </a:t>
            </a:r>
            <a:r>
              <a:rPr lang="en-US" sz="2400" dirty="0">
                <a:hlinkClick r:id="rId5"/>
              </a:rPr>
              <a:t>Rhonda@uwbb.org</a:t>
            </a:r>
            <a:r>
              <a:rPr lang="en-US" sz="2400" dirty="0"/>
              <a:t> or (850) 487-8091</a:t>
            </a:r>
          </a:p>
        </p:txBody>
      </p:sp>
    </p:spTree>
    <p:extLst>
      <p:ext uri="{BB962C8B-B14F-4D97-AF65-F5344CB8AC3E}">
        <p14:creationId xmlns:p14="http://schemas.microsoft.com/office/powerpoint/2010/main" val="60913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FCD023-D472-E877-6190-1FF6A2558FA5}"/>
              </a:ext>
            </a:extLst>
          </p:cNvPr>
          <p:cNvSpPr txBox="1"/>
          <p:nvPr/>
        </p:nvSpPr>
        <p:spPr>
          <a:xfrm>
            <a:off x="1628273" y="1387162"/>
            <a:ext cx="97696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Mission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raise awareness, mobilize resources and find collaborative, targeted solutions for our community’s most vital concerns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Our Goal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support the success of families, individuals, and a thriving community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71963-9BF5-47CC-3324-7FE5B6EBFD79}"/>
              </a:ext>
            </a:extLst>
          </p:cNvPr>
          <p:cNvSpPr txBox="1"/>
          <p:nvPr/>
        </p:nvSpPr>
        <p:spPr>
          <a:xfrm>
            <a:off x="2679032" y="235101"/>
            <a:ext cx="7668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United Way of the Big Bend</a:t>
            </a:r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1CD26FE-569C-CE5E-AEF0-0FA1BDBF4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10" y="4570550"/>
            <a:ext cx="2386780" cy="13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6" name="Picture 35" descr="Timeline&#10;&#10;Description automatically generated">
            <a:extLst>
              <a:ext uri="{FF2B5EF4-FFF2-40B4-BE49-F238E27FC236}">
                <a16:creationId xmlns:a16="http://schemas.microsoft.com/office/drawing/2014/main" id="{FAF32CB1-7AC3-AB87-FE84-34F1AC986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C7A869B9-420A-C580-7756-CD2A46B19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1" y="4847517"/>
            <a:ext cx="1451140" cy="13867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C764FE-4F92-5676-1DCF-E8CD64E91867}"/>
              </a:ext>
            </a:extLst>
          </p:cNvPr>
          <p:cNvSpPr txBox="1"/>
          <p:nvPr/>
        </p:nvSpPr>
        <p:spPr>
          <a:xfrm>
            <a:off x="4261649" y="1159390"/>
            <a:ext cx="3668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AREAS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B80E77-DC06-8B01-91A2-7F099B4EFB76}"/>
              </a:ext>
            </a:extLst>
          </p:cNvPr>
          <p:cNvSpPr txBox="1"/>
          <p:nvPr/>
        </p:nvSpPr>
        <p:spPr>
          <a:xfrm>
            <a:off x="3191067" y="1855082"/>
            <a:ext cx="58098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HOUSING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EARLY EDUCATION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AND MENTAL HEALTH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SKILLS DEVELOPMENT</a:t>
            </a:r>
          </a:p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SAFETY NET SERVICES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6A350EBE-7847-EDB2-AF75-11D8F45CF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98" y="4858013"/>
            <a:ext cx="1392555" cy="1345336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4FB13D49-FB42-2929-DB26-9A5BAF682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85" y="4951431"/>
            <a:ext cx="1142026" cy="1282876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228017CC-1466-B389-70BC-57B368C50B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67" y="4920473"/>
            <a:ext cx="1285928" cy="128287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1C1554D1-DC3F-AC76-1904-93E8C6BDD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13" y="4930968"/>
            <a:ext cx="1451140" cy="136735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8780AED-B2B7-48B4-BC67-A928FF7DD14D}"/>
              </a:ext>
            </a:extLst>
          </p:cNvPr>
          <p:cNvSpPr txBox="1"/>
          <p:nvPr/>
        </p:nvSpPr>
        <p:spPr>
          <a:xfrm>
            <a:off x="1293063" y="76122"/>
            <a:ext cx="7265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UNITED WAY OF THE BIG BEND</a:t>
            </a:r>
          </a:p>
        </p:txBody>
      </p:sp>
    </p:spTree>
    <p:extLst>
      <p:ext uri="{BB962C8B-B14F-4D97-AF65-F5344CB8AC3E}">
        <p14:creationId xmlns:p14="http://schemas.microsoft.com/office/powerpoint/2010/main" val="216378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D1E0E2F-D5F5-4B0A-AC9E-610DBB78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09" y="38516"/>
            <a:ext cx="6523752" cy="127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733" b="1" i="0" u="none" strike="noStrike" cap="all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UNITED WAY OF THE BIG BEND 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733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2023-2025 Funding process</a:t>
            </a:r>
            <a:endParaRPr kumimoji="0" lang="en-US" altLang="en-US" sz="3733" b="1" i="0" u="none" strike="noStrike" cap="all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510F5C-7A67-4D49-BF7E-E5C706BF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55" y="1350261"/>
            <a:ext cx="12090132" cy="51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sz="3000" b="1" dirty="0">
                <a:solidFill>
                  <a:srgbClr val="005191"/>
                </a:solidFill>
              </a:rPr>
              <a:t>Notice of Intent to apply &amp; submission of required documents</a:t>
            </a:r>
          </a:p>
          <a:p>
            <a:pPr lvl="1">
              <a:lnSpc>
                <a:spcPct val="150000"/>
              </a:lnSpc>
            </a:pPr>
            <a:r>
              <a:rPr lang="en-US" sz="3000" b="1" dirty="0">
                <a:solidFill>
                  <a:srgbClr val="005191"/>
                </a:solidFill>
              </a:rPr>
              <a:t>	Review of agencies to determine eligibility</a:t>
            </a:r>
          </a:p>
          <a:p>
            <a:pPr lvl="1">
              <a:lnSpc>
                <a:spcPct val="150000"/>
              </a:lnSpc>
            </a:pPr>
            <a:r>
              <a:rPr lang="en-US" sz="3000" b="1" dirty="0">
                <a:solidFill>
                  <a:srgbClr val="005191"/>
                </a:solidFill>
              </a:rPr>
              <a:t>		Eligible Agencies invited to apply</a:t>
            </a:r>
          </a:p>
          <a:p>
            <a:pPr lvl="1">
              <a:lnSpc>
                <a:spcPct val="150000"/>
              </a:lnSpc>
            </a:pPr>
            <a:r>
              <a:rPr lang="en-US" sz="3000" b="1" dirty="0">
                <a:solidFill>
                  <a:srgbClr val="005191"/>
                </a:solidFill>
              </a:rPr>
              <a:t>			Applications submitted</a:t>
            </a:r>
          </a:p>
          <a:p>
            <a:pPr lvl="1">
              <a:lnSpc>
                <a:spcPct val="150000"/>
              </a:lnSpc>
            </a:pPr>
            <a:r>
              <a:rPr lang="en-US" sz="3000" b="1" dirty="0">
                <a:solidFill>
                  <a:srgbClr val="005191"/>
                </a:solidFill>
              </a:rPr>
              <a:t>				Review of Program Proposals, budgets, &amp; 								anticipated outcomes</a:t>
            </a:r>
          </a:p>
          <a:p>
            <a:pPr lvl="1">
              <a:lnSpc>
                <a:spcPct val="150000"/>
              </a:lnSpc>
            </a:pPr>
            <a:r>
              <a:rPr lang="en-US" sz="3000" b="1" dirty="0">
                <a:solidFill>
                  <a:srgbClr val="005191"/>
                </a:solidFill>
              </a:rPr>
              <a:t>						Award announcements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4876F0C-7476-414B-9791-CA8F4EB9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740" y="5388620"/>
            <a:ext cx="1411969" cy="79485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93673EF-30A3-AE28-0367-7E9886393728}"/>
              </a:ext>
            </a:extLst>
          </p:cNvPr>
          <p:cNvSpPr/>
          <p:nvPr/>
        </p:nvSpPr>
        <p:spPr>
          <a:xfrm flipV="1">
            <a:off x="1074546" y="2305893"/>
            <a:ext cx="521368" cy="440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D39DE4-8622-6ADB-5BE2-863B556C9486}"/>
              </a:ext>
            </a:extLst>
          </p:cNvPr>
          <p:cNvSpPr/>
          <p:nvPr/>
        </p:nvSpPr>
        <p:spPr>
          <a:xfrm flipV="1">
            <a:off x="568685" y="1607856"/>
            <a:ext cx="521368" cy="440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404FD5-73B7-E29D-67CF-3214012468F6}"/>
              </a:ext>
            </a:extLst>
          </p:cNvPr>
          <p:cNvSpPr/>
          <p:nvPr/>
        </p:nvSpPr>
        <p:spPr>
          <a:xfrm flipV="1">
            <a:off x="1703923" y="2988558"/>
            <a:ext cx="521368" cy="440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323E62-D531-657D-5003-435A5C56D7F3}"/>
              </a:ext>
            </a:extLst>
          </p:cNvPr>
          <p:cNvSpPr/>
          <p:nvPr/>
        </p:nvSpPr>
        <p:spPr>
          <a:xfrm flipV="1">
            <a:off x="2373404" y="3697442"/>
            <a:ext cx="521368" cy="440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E3EB538-B1B7-28BD-A7CA-F9F5D9F01AA9}"/>
              </a:ext>
            </a:extLst>
          </p:cNvPr>
          <p:cNvSpPr/>
          <p:nvPr/>
        </p:nvSpPr>
        <p:spPr>
          <a:xfrm flipV="1">
            <a:off x="3015477" y="4346960"/>
            <a:ext cx="521368" cy="440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169DBDA-DFF8-4410-D313-D953AE765C9D}"/>
              </a:ext>
            </a:extLst>
          </p:cNvPr>
          <p:cNvSpPr/>
          <p:nvPr/>
        </p:nvSpPr>
        <p:spPr>
          <a:xfrm flipV="1">
            <a:off x="4299284" y="5743034"/>
            <a:ext cx="521368" cy="440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9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571963-9BF5-47CC-3324-7FE5B6EBFD79}"/>
              </a:ext>
            </a:extLst>
          </p:cNvPr>
          <p:cNvSpPr txBox="1"/>
          <p:nvPr/>
        </p:nvSpPr>
        <p:spPr>
          <a:xfrm>
            <a:off x="3320716" y="0"/>
            <a:ext cx="7668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APPLICATION OVERVIEW</a:t>
            </a:r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1CD26FE-569C-CE5E-AEF0-0FA1BDBF4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78" y="5175538"/>
            <a:ext cx="1443844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D3691-4D10-EFB5-D150-4487F01C6045}"/>
              </a:ext>
            </a:extLst>
          </p:cNvPr>
          <p:cNvSpPr txBox="1"/>
          <p:nvPr/>
        </p:nvSpPr>
        <p:spPr>
          <a:xfrm>
            <a:off x="0" y="902137"/>
            <a:ext cx="1219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Five Impact areas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Identified need or gap in services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Anticipated number of </a:t>
            </a:r>
            <a:r>
              <a:rPr lang="en-US" sz="2800" b="1" i="1" dirty="0">
                <a:solidFill>
                  <a:schemeClr val="bg1"/>
                </a:solidFill>
              </a:rPr>
              <a:t>unduplicated</a:t>
            </a:r>
            <a:r>
              <a:rPr lang="en-US" sz="2800" dirty="0">
                <a:solidFill>
                  <a:schemeClr val="bg1"/>
                </a:solidFill>
              </a:rPr>
              <a:t> clients served and/or </a:t>
            </a:r>
            <a:r>
              <a:rPr lang="en-US" sz="2800" b="1" i="1" dirty="0">
                <a:solidFill>
                  <a:schemeClr val="bg1"/>
                </a:solidFill>
              </a:rPr>
              <a:t>unduplicated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number of services or consumables provided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Outcomes: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What the program hopes to achieve quarterly/annually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How outcomes will be collected/measured quarterly/annually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Number and percentage served/achieved per outcomes</a:t>
            </a:r>
          </a:p>
        </p:txBody>
      </p:sp>
    </p:spTree>
    <p:extLst>
      <p:ext uri="{BB962C8B-B14F-4D97-AF65-F5344CB8AC3E}">
        <p14:creationId xmlns:p14="http://schemas.microsoft.com/office/powerpoint/2010/main" val="241920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D1E0E2F-D5F5-4B0A-AC9E-610DBB78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82" y="89143"/>
            <a:ext cx="6523752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733" b="1" i="0" u="none" strike="noStrike" cap="all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UNITED WAY OF THE BIG BEND 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733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FUNDING REQUESTS</a:t>
            </a:r>
            <a:endParaRPr kumimoji="0" lang="en-US" altLang="en-US" sz="1333" b="0" i="0" u="none" strike="noStrike" cap="all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3CDE920-D620-46B9-8947-A3CA81863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806" y="1946061"/>
            <a:ext cx="8249458" cy="379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a budget that is specific to your proposal</a:t>
            </a:r>
          </a:p>
          <a:p>
            <a:pPr marR="0" lvl="0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b="1" dirty="0">
              <a:solidFill>
                <a:srgbClr val="3333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UWBB funding will be supplemental to other funding, provide percentages</a:t>
            </a:r>
          </a:p>
          <a:p>
            <a:pPr marR="0" lvl="0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b="1" dirty="0">
              <a:solidFill>
                <a:srgbClr val="3333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b="1" dirty="0">
                <a:solidFill>
                  <a:srgbClr val="3333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Provide unit cost per client or per service delivered (Unit cost = total program cost divided by number of unduplicated clients served/services delivered)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29C53E4-BEB5-44E8-BE65-83E6E7861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264" y="5293280"/>
            <a:ext cx="1422403" cy="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3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075"/>
            <a:ext cx="121920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8AEB5F-3FA2-47B8-8CE3-A18AE8061E54}"/>
              </a:ext>
            </a:extLst>
          </p:cNvPr>
          <p:cNvSpPr txBox="1"/>
          <p:nvPr/>
        </p:nvSpPr>
        <p:spPr>
          <a:xfrm>
            <a:off x="2683761" y="0"/>
            <a:ext cx="706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/>
                </a:solidFill>
              </a:rPr>
              <a:t>UNITED WAY OF THE BIG BEND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E0C48-E977-AB94-7681-4373BC0A3776}"/>
              </a:ext>
            </a:extLst>
          </p:cNvPr>
          <p:cNvSpPr txBox="1"/>
          <p:nvPr/>
        </p:nvSpPr>
        <p:spPr>
          <a:xfrm>
            <a:off x="4138863" y="709773"/>
            <a:ext cx="3564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DELIVERABLES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C8A349-ABF5-01E8-8535-DA3ADB8CA3CC}"/>
              </a:ext>
            </a:extLst>
          </p:cNvPr>
          <p:cNvSpPr txBox="1"/>
          <p:nvPr/>
        </p:nvSpPr>
        <p:spPr>
          <a:xfrm>
            <a:off x="240632" y="1791493"/>
            <a:ext cx="119513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Contractual commitment to publicly acknowledge UWBB funding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Quarterly Reports due on approximately the final Friday of the month following the end of the previous quarter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Success stories and or photos from UWBB funded programs 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765D2DB2-13DF-84C1-EB00-5DB0794AC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94" y="4903894"/>
            <a:ext cx="1734812" cy="9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7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6" name="Picture 35" descr="Timeline&#10;&#10;Description automatically generated">
            <a:extLst>
              <a:ext uri="{FF2B5EF4-FFF2-40B4-BE49-F238E27FC236}">
                <a16:creationId xmlns:a16="http://schemas.microsoft.com/office/drawing/2014/main" id="{FAF32CB1-7AC3-AB87-FE84-34F1AC986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BC764FE-4F92-5676-1DCF-E8CD64E91867}"/>
              </a:ext>
            </a:extLst>
          </p:cNvPr>
          <p:cNvSpPr txBox="1"/>
          <p:nvPr/>
        </p:nvSpPr>
        <p:spPr>
          <a:xfrm>
            <a:off x="3602888" y="1159390"/>
            <a:ext cx="5282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/>
              <a:t>TIMELINE/DEADLINES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780AED-B2B7-48B4-BC67-A928FF7DD14D}"/>
              </a:ext>
            </a:extLst>
          </p:cNvPr>
          <p:cNvSpPr txBox="1"/>
          <p:nvPr/>
        </p:nvSpPr>
        <p:spPr>
          <a:xfrm>
            <a:off x="1293063" y="76122"/>
            <a:ext cx="7265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UNITED WAY OF THE BIG BEND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A3FBF-1883-8EA8-21B6-72F455584102}"/>
              </a:ext>
            </a:extLst>
          </p:cNvPr>
          <p:cNvSpPr txBox="1"/>
          <p:nvPr/>
        </p:nvSpPr>
        <p:spPr>
          <a:xfrm>
            <a:off x="519193" y="2528949"/>
            <a:ext cx="1191044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October 2022:</a:t>
            </a:r>
            <a:r>
              <a:rPr lang="en-US" sz="2600" dirty="0"/>
              <a:t>		</a:t>
            </a:r>
            <a:r>
              <a:rPr lang="en-US" sz="2000" dirty="0"/>
              <a:t>UWBB Funding Cycle Announcement</a:t>
            </a:r>
          </a:p>
          <a:p>
            <a:r>
              <a:rPr lang="en-US" sz="2600" b="1" dirty="0"/>
              <a:t>November 4, 2022:</a:t>
            </a:r>
            <a:r>
              <a:rPr lang="en-US" sz="2600" dirty="0"/>
              <a:t>	  	</a:t>
            </a:r>
            <a:r>
              <a:rPr lang="en-US" sz="2000" dirty="0"/>
              <a:t>Portal open for Notice of Intent to apply</a:t>
            </a:r>
          </a:p>
          <a:p>
            <a:r>
              <a:rPr lang="en-US" sz="2600" b="1" dirty="0"/>
              <a:t>December 16, 2022:</a:t>
            </a:r>
            <a:r>
              <a:rPr lang="en-US" sz="2600" dirty="0"/>
              <a:t>   	</a:t>
            </a:r>
            <a:r>
              <a:rPr lang="en-US" sz="2000" dirty="0"/>
              <a:t>Deadline for Notice of Intent to apply &amp; submission of required documents</a:t>
            </a:r>
          </a:p>
          <a:p>
            <a:r>
              <a:rPr lang="en-US" sz="2600" b="1" dirty="0"/>
              <a:t>January 31, 2023:</a:t>
            </a:r>
            <a:r>
              <a:rPr lang="en-US" sz="2600" dirty="0"/>
              <a:t>		</a:t>
            </a:r>
            <a:r>
              <a:rPr lang="en-US" sz="2000" dirty="0"/>
              <a:t>Agencies notified if approved or denied to apply</a:t>
            </a:r>
          </a:p>
          <a:p>
            <a:r>
              <a:rPr lang="en-US" sz="2600" b="1" dirty="0"/>
              <a:t>February 1, 2023:</a:t>
            </a:r>
            <a:r>
              <a:rPr lang="en-US" sz="2600" dirty="0"/>
              <a:t>		</a:t>
            </a:r>
            <a:r>
              <a:rPr lang="en-US" sz="2000" dirty="0"/>
              <a:t>Application portal opens</a:t>
            </a:r>
          </a:p>
          <a:p>
            <a:r>
              <a:rPr lang="en-US" sz="2600" b="1" dirty="0"/>
              <a:t>February 28, 2023:	</a:t>
            </a:r>
            <a:r>
              <a:rPr lang="en-US" sz="2600" dirty="0"/>
              <a:t>	</a:t>
            </a:r>
            <a:r>
              <a:rPr lang="en-US" sz="2000" dirty="0"/>
              <a:t>Portal closes</a:t>
            </a:r>
          </a:p>
          <a:p>
            <a:r>
              <a:rPr lang="en-US" sz="2600" b="1" dirty="0"/>
              <a:t>July 2023:</a:t>
            </a:r>
            <a:r>
              <a:rPr lang="en-US" sz="2600" dirty="0"/>
              <a:t>			</a:t>
            </a:r>
            <a:r>
              <a:rPr lang="en-US" sz="2000" dirty="0"/>
              <a:t>Funding Awards Announced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2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paign ppt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200"/>
            <a:ext cx="121920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8AEB5F-3FA2-47B8-8CE3-A18AE8061E54}"/>
              </a:ext>
            </a:extLst>
          </p:cNvPr>
          <p:cNvSpPr txBox="1"/>
          <p:nvPr/>
        </p:nvSpPr>
        <p:spPr>
          <a:xfrm>
            <a:off x="3249964" y="0"/>
            <a:ext cx="56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UNITED WAY OF THE BIG BEND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FD8677-2859-F8EE-A120-EED243ECDC5E}"/>
              </a:ext>
            </a:extLst>
          </p:cNvPr>
          <p:cNvSpPr txBox="1"/>
          <p:nvPr/>
        </p:nvSpPr>
        <p:spPr>
          <a:xfrm>
            <a:off x="2743200" y="845574"/>
            <a:ext cx="642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Required Documents for Eligibility Review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3CD056A0-E7EB-EDBC-865F-2E785568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30" y="183975"/>
            <a:ext cx="2210917" cy="12446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83EDE1-564D-D989-83B7-047DE2B37089}"/>
              </a:ext>
            </a:extLst>
          </p:cNvPr>
          <p:cNvSpPr txBox="1"/>
          <p:nvPr/>
        </p:nvSpPr>
        <p:spPr>
          <a:xfrm>
            <a:off x="1836550" y="1689390"/>
            <a:ext cx="102281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Notice of Intent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IRS 990 (long 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Agency operating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Audit if operating budget is over $50,000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Review if operating budget is less than $50,000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Proof of Registration as a nonprofit corporation incorporated (active)</a:t>
            </a:r>
          </a:p>
          <a:p>
            <a:r>
              <a:rPr lang="en-US" sz="2400" dirty="0"/>
              <a:t>	in Florida or authorized by the Florida Department of State to transact</a:t>
            </a:r>
          </a:p>
          <a:p>
            <a:r>
              <a:rPr lang="en-US" sz="2400" dirty="0"/>
              <a:t>	business in Florida, pursuant to Chapter 617, Florida Statutes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Proof of 501(c)(3) status from the United States Department of Treasury as shown in IRS 990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232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648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Office Theme</vt:lpstr>
      <vt:lpstr>Office Theme</vt:lpstr>
      <vt:lpstr> United Way of the Big Bend 2023-2025 Grant Funding Process Informational Sessions October 26 &amp; 27, 2022 November 2,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Cooper</dc:creator>
  <cp:lastModifiedBy>Angela Gibbs</cp:lastModifiedBy>
  <cp:revision>34</cp:revision>
  <dcterms:created xsi:type="dcterms:W3CDTF">2022-10-26T00:46:52Z</dcterms:created>
  <dcterms:modified xsi:type="dcterms:W3CDTF">2022-10-27T18:43:10Z</dcterms:modified>
</cp:coreProperties>
</file>